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12192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j02tLe+F2rpdwyWn8NIapz/5h8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66DB14-6B76-48A2-9454-4A090E21CF03}">
  <a:tblStyle styleId="{2F66DB14-6B76-48A2-9454-4A090E21CF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629CC4-9BE3-4A8F-BC2B-087727E1FC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b1f5a2ccb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3b1f5a2ccb8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3b1f5a2ccb8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image" Target="../media/image40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9.png"/><Relationship Id="rId5" Type="http://schemas.openxmlformats.org/officeDocument/2006/relationships/image" Target="../media/image43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.png"/><Relationship Id="rId21" Type="http://schemas.openxmlformats.org/officeDocument/2006/relationships/image" Target="../media/image68.png"/><Relationship Id="rId7" Type="http://schemas.openxmlformats.org/officeDocument/2006/relationships/image" Target="../media/image11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9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30.png"/><Relationship Id="rId19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68580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10800" y="41148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8800" y="47434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8651" y="340995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381000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20475" y="381000"/>
            <a:ext cx="3905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2464490" y="1771650"/>
            <a:ext cx="72628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Clinical </a:t>
            </a:r>
            <a:r>
              <a:rPr lang="en-US" sz="3600" b="1" i="0" u="none" strike="noStrike" cap="none">
                <a:solidFill>
                  <a:srgbClr val="2DD4BF"/>
                </a:solidFill>
                <a:latin typeface="Arial"/>
                <a:ea typeface="Arial"/>
                <a:cs typeface="Arial"/>
                <a:sym typeface="Arial"/>
              </a:rPr>
              <a:t>EmotiSupport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2464490" y="2457450"/>
            <a:ext cx="726287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2250"/>
              <a:buFont typeface="Arial"/>
              <a:buNone/>
            </a:pPr>
            <a:r>
              <a:rPr lang="en-US" sz="225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Interim Presentation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3069729" y="3905250"/>
            <a:ext cx="6052393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2464490" y="4286250"/>
            <a:ext cx="726287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lang="en-US" sz="22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Yuval Reznik, Lior Zvieli, Yoni Libman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9724504" y="6210300"/>
            <a:ext cx="227617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December 19, 2025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9900" y="10287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5271" y="481965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905500"/>
            <a:ext cx="12192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" y="9525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1219200"/>
            <a:ext cx="3505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8200" y="1447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5363" y="15811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8200" y="2247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8200" y="30480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8200" y="36195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343400" y="1219200"/>
            <a:ext cx="3505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72000" y="1447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43450" y="15811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72000" y="2247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72000" y="28194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72000" y="3390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77200" y="1219200"/>
            <a:ext cx="3505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05800" y="1447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505825" y="1581150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305800" y="2247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305800" y="28194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305800" y="3390900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r>
              <a:rPr lang="en-US" sz="2700" b="1" i="0" u="none" strike="noStrike" cap="none">
                <a:solidFill>
                  <a:srgbClr val="2DD4BF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562100" y="1581150"/>
            <a:ext cx="1659493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CA5A5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1066800" y="2171700"/>
            <a:ext cx="2819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Patient messages convey emotional cues intertwined with clinical information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1066800" y="29718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Current triage systems overlook emotional signals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1066800" y="35433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Results in suboptimal prioritization of patient needs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5295900" y="1581150"/>
            <a:ext cx="85617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EEAD4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4800600" y="21717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Develop NLP-based system for emotional intensity detection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4800600" y="27432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Enable emotion-aware clinical workflows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800600" y="33147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Support administrative processes with emotional context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9029700" y="1581150"/>
            <a:ext cx="1186041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DE047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DE047"/>
                </a:solidFill>
              </a:rPr>
              <a:t>Novelty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8534400" y="21717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Emotion intensity prediction (not binary)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8534400" y="27432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Application to telemedicine messages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8534400" y="33147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Privacy-safe synthetic data generation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609600" y="6534150"/>
            <a:ext cx="3513832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Clinical EmotiSupport - Interim Presentation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1367790" y="6534150"/>
            <a:ext cx="257532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2/6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3b1f5a2ccb8_0_6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3b1f5a2ccb8_0_6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9900" y="10287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3b1f5a2ccb8_0_6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9525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3b1f5a2ccb8_0_6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219200"/>
            <a:ext cx="10972798" cy="51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3b1f5a2ccb8_0_68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Previous </a:t>
            </a:r>
            <a:r>
              <a:rPr lang="en-US" sz="2700" b="1" i="0" u="none" strike="noStrike" cap="none">
                <a:solidFill>
                  <a:srgbClr val="2DD4BF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3b1f5a2ccb8_0_68"/>
          <p:cNvSpPr/>
          <p:nvPr/>
        </p:nvSpPr>
        <p:spPr>
          <a:xfrm>
            <a:off x="609600" y="6534150"/>
            <a:ext cx="3513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Clinical EmotiSupport - Interim Presentation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3b1f5a2ccb8_0_68"/>
          <p:cNvSpPr/>
          <p:nvPr/>
        </p:nvSpPr>
        <p:spPr>
          <a:xfrm>
            <a:off x="11367790" y="6534150"/>
            <a:ext cx="257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3/6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" name="Google Shape;83;g3b1f5a2ccb8_0_68"/>
          <p:cNvGraphicFramePr/>
          <p:nvPr/>
        </p:nvGraphicFramePr>
        <p:xfrm>
          <a:off x="878400" y="153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{2F66DB14-6B76-48A2-9454-4A090E21CF03}</a:tableStyleId>
              </a:tblPr>
              <a:tblGrid>
                <a:gridCol w="174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0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</a:rPr>
                        <a:t>Title / Year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</a:rPr>
                        <a:t>Task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</a:rPr>
                        <a:t>Methods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</a:rPr>
                        <a:t>Data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</a:rPr>
                        <a:t>Results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</a:rPr>
                        <a:t>Relation to Our Project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GoEmotions (2021)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[Cited by 1229]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Multi-label emotion detection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BERT-based classifiers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58K Reddit comments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High multi-label accuracy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Establishes best practices for emotion modeling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ClinicalBERT (2019)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[Cited by 1525]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Clinical NLP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Domain-adapted BERT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MIMIC-III notes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Outperforms general BERT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Motivates domain-aware emotion modeling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6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Emotion Detection in Patient Messages (2020)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[Cited by 507]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Healthcare emotion detection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Transformer classifiers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Patient portal messages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Limited by small datasets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Our synthetic data addresses data scarcity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9900" y="10287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5271" y="481965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905500"/>
            <a:ext cx="12191999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" y="9525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1219200"/>
            <a:ext cx="3263902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0100" y="1409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42975" y="150495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0100" y="20574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0100" y="23622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0100" y="26670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2950" y="33528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3867150"/>
            <a:ext cx="3263902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100" y="4057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09638" y="415290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0100" y="47053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0100" y="50101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0100" y="53149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89546" y="1219200"/>
            <a:ext cx="76357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279700" y="1409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413050" y="15049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761617" y="1409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918780" y="1504950"/>
            <a:ext cx="1428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 </a:t>
            </a:r>
            <a:r>
              <a:rPr lang="en-US" sz="2700" b="1" i="0" u="none" strike="noStrike" cap="none">
                <a:solidFill>
                  <a:srgbClr val="2DD4BF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1371600" y="1485900"/>
            <a:ext cx="2750701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EEAD4"/>
                </a:solidFill>
                <a:latin typeface="Arial"/>
                <a:ea typeface="Arial"/>
                <a:cs typeface="Arial"/>
                <a:sym typeface="Arial"/>
              </a:rPr>
              <a:t>Dataset Overview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1028700" y="1981200"/>
            <a:ext cx="17162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Samples: </a:t>
            </a:r>
            <a:r>
              <a:rPr lang="en-US" sz="1200" b="1" i="0" u="none" strike="noStrike" cap="none" dirty="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N = 1132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1028700" y="2286000"/>
            <a:ext cx="177272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Language: </a:t>
            </a:r>
            <a:r>
              <a:rPr lang="en-US" sz="1200" b="1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1028700" y="2590800"/>
            <a:ext cx="275070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Domain: </a:t>
            </a:r>
            <a:r>
              <a:rPr lang="en-US" sz="1200" b="1" i="0" u="none" strike="noStrike" cap="none" dirty="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Clinical &amp; Administrative(564/568,49.8%/50.2%)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942338" y="3276600"/>
            <a:ext cx="306451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Format: </a:t>
            </a:r>
            <a:r>
              <a:rPr lang="en-US" sz="1200" b="1" i="0" u="none" strike="noStrike" cap="none" dirty="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JSONL(one JSON object per line)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1371600" y="4133850"/>
            <a:ext cx="254656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3C5FD"/>
                </a:solidFill>
                <a:latin typeface="Arial"/>
                <a:ea typeface="Arial"/>
                <a:cs typeface="Arial"/>
                <a:sym typeface="Arial"/>
              </a:rPr>
              <a:t>Data Generation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1028700" y="4629150"/>
            <a:ext cx="238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1200" b="1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DeepSeek-R1:8B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1028700" y="4933950"/>
            <a:ext cx="16975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Inference: </a:t>
            </a:r>
            <a:r>
              <a:rPr lang="en-US" sz="1200" b="1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Ollama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028700" y="5238750"/>
            <a:ext cx="3094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Prompts: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4851200" y="1485900"/>
            <a:ext cx="381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CA5A5"/>
                </a:solidFill>
                <a:latin typeface="Arial"/>
                <a:ea typeface="Arial"/>
                <a:cs typeface="Arial"/>
                <a:sym typeface="Arial"/>
              </a:rPr>
              <a:t>Message Length (words)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3829950" y="5908925"/>
            <a:ext cx="434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50"/>
              <a:buFont typeface="Arial"/>
              <a:buNone/>
            </a:pPr>
            <a:endParaRPr sz="1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8333131" y="1485900"/>
            <a:ext cx="309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DE047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DE047"/>
                </a:solidFill>
              </a:rPr>
              <a:t>Distribution of Emotions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609600" y="6534150"/>
            <a:ext cx="3513832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Clinical EmotiSupport - Interim Presentation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11367790" y="6534150"/>
            <a:ext cx="257532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4/6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CC9947D-DE2D-F672-DD80-00F0D0B46A7F}"/>
              </a:ext>
            </a:extLst>
          </p:cNvPr>
          <p:cNvSpPr txBox="1"/>
          <p:nvPr/>
        </p:nvSpPr>
        <p:spPr>
          <a:xfrm>
            <a:off x="4122301" y="601141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sv-SE" b="1" i="0" dirty="0">
                <a:solidFill>
                  <a:srgbClr val="CCCCCC"/>
                </a:solidFill>
                <a:effectLst/>
                <a:latin typeface="Segoe WPC"/>
              </a:rPr>
              <a:t>Min / Median / Mean / Max = 7 / 59 / 67.1 / 287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7742909-7086-B189-1990-EFB7321B5AE1}"/>
              </a:ext>
            </a:extLst>
          </p:cNvPr>
          <p:cNvSpPr txBox="1"/>
          <p:nvPr/>
        </p:nvSpPr>
        <p:spPr>
          <a:xfrm>
            <a:off x="1571755" y="5238750"/>
            <a:ext cx="23626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0" dirty="0" err="1">
                <a:solidFill>
                  <a:srgbClr val="CCCCCC"/>
                </a:solidFill>
                <a:effectLst/>
                <a:latin typeface="Segoe WPC"/>
              </a:rPr>
              <a:t>Telemedicine</a:t>
            </a:r>
            <a:r>
              <a:rPr lang="fr-FR" sz="1200" b="1" i="0" dirty="0">
                <a:solidFill>
                  <a:srgbClr val="CCCCCC"/>
                </a:solidFill>
                <a:effectLst/>
                <a:latin typeface="Segoe WPC"/>
              </a:rPr>
              <a:t> communication (patient/</a:t>
            </a:r>
            <a:r>
              <a:rPr lang="fr-FR" sz="1200" b="1" i="0" dirty="0" err="1">
                <a:solidFill>
                  <a:srgbClr val="CCCCCC"/>
                </a:solidFill>
                <a:effectLst/>
                <a:latin typeface="Segoe WPC"/>
              </a:rPr>
              <a:t>caregiver</a:t>
            </a:r>
            <a:r>
              <a:rPr lang="fr-FR" sz="1200" b="1" i="0" dirty="0">
                <a:solidFill>
                  <a:srgbClr val="CCCCCC"/>
                </a:solidFill>
                <a:effectLst/>
                <a:latin typeface="Segoe WPC"/>
              </a:rPr>
              <a:t> messages; </a:t>
            </a:r>
            <a:r>
              <a:rPr lang="fr-FR" sz="1200" b="1" i="0" dirty="0" err="1">
                <a:solidFill>
                  <a:srgbClr val="CCCCCC"/>
                </a:solidFill>
                <a:effectLst/>
                <a:latin typeface="Segoe WPC"/>
              </a:rPr>
              <a:t>domains</a:t>
            </a:r>
            <a:r>
              <a:rPr lang="fr-FR" sz="1200" b="1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sz="1200" b="1" i="0" dirty="0" err="1">
                <a:solidFill>
                  <a:srgbClr val="CCCCCC"/>
                </a:solidFill>
                <a:effectLst/>
                <a:latin typeface="Segoe WPC"/>
              </a:rPr>
              <a:t>clinical</a:t>
            </a:r>
            <a:r>
              <a:rPr lang="fr-FR" sz="1200" b="1" i="0" dirty="0">
                <a:solidFill>
                  <a:srgbClr val="CCCCCC"/>
                </a:solidFill>
                <a:effectLst/>
                <a:latin typeface="Segoe WPC"/>
              </a:rPr>
              <a:t>/administrative)</a:t>
            </a:r>
            <a:endParaRPr lang="he-IL" sz="1200" b="1" dirty="0"/>
          </a:p>
        </p:txBody>
      </p:sp>
      <p:pic>
        <p:nvPicPr>
          <p:cNvPr id="7" name="תמונה 6" descr="תמונה שמכילה טקסט, צילום מסך, מלבן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3971FDE-F9A7-DF90-210C-5EE754C755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35830" y="2057400"/>
            <a:ext cx="3513832" cy="3626350"/>
          </a:xfrm>
          <a:prstGeom prst="rect">
            <a:avLst/>
          </a:prstGeom>
        </p:spPr>
      </p:pic>
      <p:pic>
        <p:nvPicPr>
          <p:cNvPr id="9" name="תמונה 8" descr="תמונה שמכילה טקסט, תרשים, צילום מסך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FD17652-4F03-9858-85E8-EA9536E243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10382" y="2057399"/>
            <a:ext cx="3392098" cy="3622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0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9900" y="106293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5271" y="500256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6134100"/>
            <a:ext cx="12192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" y="9525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1219200"/>
            <a:ext cx="5018773" cy="227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0100" y="14097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4400" y="15240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57300" y="19812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57300" y="22860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57300" y="25908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57300" y="28956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57300" y="32004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31425" y="1219200"/>
            <a:ext cx="5750974" cy="351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59200" y="1416979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73500" y="1531279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/>
          <p:nvPr/>
        </p:nvSpPr>
        <p:spPr>
          <a:xfrm>
            <a:off x="609600" y="457200"/>
            <a:ext cx="13167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Baseline Solution &amp; </a:t>
            </a:r>
            <a:r>
              <a:rPr lang="en-US" sz="2700" b="1" i="0" u="none" strike="noStrike" cap="none">
                <a:solidFill>
                  <a:srgbClr val="2DD4BF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295400" y="1447800"/>
            <a:ext cx="296054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EEAD4"/>
                </a:solidFill>
                <a:latin typeface="Arial"/>
                <a:ea typeface="Arial"/>
                <a:cs typeface="Arial"/>
                <a:sym typeface="Arial"/>
              </a:rPr>
              <a:t>Model Architecture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485900" y="1905000"/>
            <a:ext cx="39029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EEAD4"/>
                </a:solidFill>
                <a:latin typeface="Arial"/>
                <a:ea typeface="Arial"/>
                <a:cs typeface="Arial"/>
                <a:sym typeface="Arial"/>
              </a:rPr>
              <a:t>Architecture:</a:t>
            </a: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 DistilBERT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1485900" y="2209800"/>
            <a:ext cx="414248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EEAD4"/>
                </a:solidFill>
                <a:latin typeface="Arial"/>
                <a:ea typeface="Arial"/>
                <a:cs typeface="Arial"/>
                <a:sym typeface="Arial"/>
              </a:rPr>
              <a:t>Task:</a:t>
            </a: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 Multi-label emotion </a:t>
            </a:r>
            <a:r>
              <a:rPr lang="en-US" sz="1200">
                <a:solidFill>
                  <a:srgbClr val="E5E7EB"/>
                </a:solidFill>
              </a:rPr>
              <a:t>classification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1485900" y="2524125"/>
            <a:ext cx="34747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5EEAD4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lang="en-US" sz="1200" b="0" i="0" u="none" strike="noStrike" cap="none" dirty="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E5E7EB"/>
                </a:solidFill>
              </a:rPr>
              <a:t>Patient/Caregiver message text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1485900" y="2819400"/>
            <a:ext cx="407604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EEAD4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 Emotion</a:t>
            </a:r>
            <a:r>
              <a:rPr lang="en-US" sz="1200">
                <a:solidFill>
                  <a:srgbClr val="E5E7EB"/>
                </a:solidFill>
              </a:rPr>
              <a:t> classification</a:t>
            </a:r>
            <a:r>
              <a:rPr lang="en-US" sz="1200" b="0" i="0" u="none" strike="noStrike" cap="non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 per label (∈ [0,1])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1485900" y="3124200"/>
            <a:ext cx="458682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5EEAD4"/>
                </a:solidFill>
                <a:latin typeface="Arial"/>
                <a:ea typeface="Arial"/>
                <a:cs typeface="Arial"/>
                <a:sym typeface="Arial"/>
              </a:rPr>
              <a:t>Training:</a:t>
            </a:r>
            <a:r>
              <a:rPr lang="en-US" sz="1200" b="0" i="0" u="none" strike="noStrike" cap="none" dirty="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 Fine-tuned on synthetic dataset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6554500" y="1455079"/>
            <a:ext cx="3288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DE04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DE047"/>
                </a:solidFill>
                <a:latin typeface="Arial"/>
                <a:ea typeface="Arial"/>
                <a:cs typeface="Arial"/>
                <a:sym typeface="Arial"/>
              </a:rPr>
              <a:t>Per-Emotion Analysis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609600" y="6762750"/>
            <a:ext cx="3513832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Clinical EmotiSupport - Interim Presentation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11367790" y="6762750"/>
            <a:ext cx="257532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5/6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3650025"/>
            <a:ext cx="5018773" cy="2598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Google Shape;159;p5"/>
          <p:cNvGraphicFramePr/>
          <p:nvPr>
            <p:extLst>
              <p:ext uri="{D42A27DB-BD31-4B8C-83A1-F6EECF244321}">
                <p14:modId xmlns:p14="http://schemas.microsoft.com/office/powerpoint/2010/main" val="2203860018"/>
              </p:ext>
            </p:extLst>
          </p:nvPr>
        </p:nvGraphicFramePr>
        <p:xfrm>
          <a:off x="810683" y="4296399"/>
          <a:ext cx="4781996" cy="1875801"/>
        </p:xfrm>
        <a:graphic>
          <a:graphicData uri="http://schemas.openxmlformats.org/drawingml/2006/table">
            <a:tbl>
              <a:tblPr>
                <a:noFill/>
                <a:tableStyleId>{4B629CC4-9BE3-4A8F-BC2B-087727E1FC93}</a:tableStyleId>
              </a:tblPr>
              <a:tblGrid>
                <a:gridCol w="181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2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16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Metric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Precision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Recall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F1-Score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3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Micro Average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0.8467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0.7341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</a:rPr>
                        <a:t>0.7864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3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Macro Average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0.8609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0.7507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</a:rPr>
                        <a:t>0.7971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0" name="Google Shape;160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3750" y="385868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8050" y="3972983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/>
          <p:nvPr/>
        </p:nvSpPr>
        <p:spPr>
          <a:xfrm>
            <a:off x="1289050" y="3896783"/>
            <a:ext cx="296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5EEAD4"/>
                </a:solidFill>
              </a:rPr>
              <a:t>Overall Metrics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3" name="Google Shape;163;p5"/>
          <p:cNvGraphicFramePr/>
          <p:nvPr>
            <p:extLst>
              <p:ext uri="{D42A27DB-BD31-4B8C-83A1-F6EECF244321}">
                <p14:modId xmlns:p14="http://schemas.microsoft.com/office/powerpoint/2010/main" val="203642884"/>
              </p:ext>
            </p:extLst>
          </p:nvPr>
        </p:nvGraphicFramePr>
        <p:xfrm>
          <a:off x="6072738" y="1853929"/>
          <a:ext cx="5332325" cy="2784583"/>
        </p:xfrm>
        <a:graphic>
          <a:graphicData uri="http://schemas.openxmlformats.org/drawingml/2006/table">
            <a:tbl>
              <a:tblPr>
                <a:noFill/>
                <a:tableStyleId>{4B629CC4-9BE3-4A8F-BC2B-087727E1FC93}</a:tableStyleId>
              </a:tblPr>
              <a:tblGrid>
                <a:gridCol w="151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Emotion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Precision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Recall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F1-Score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Support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Anxiety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0.81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0.57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0.67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74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Confusion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</a:rPr>
                        <a:t>0.73</a:t>
                      </a:r>
                      <a:endParaRPr sz="11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</a:rPr>
                        <a:t>0.81</a:t>
                      </a:r>
                      <a:endParaRPr sz="11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</a:rPr>
                        <a:t>0.77</a:t>
                      </a:r>
                      <a:endParaRPr sz="11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58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Frustration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0.94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</a:rPr>
                        <a:t>0.82</a:t>
                      </a:r>
                      <a:endParaRPr sz="11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</a:rPr>
                        <a:t>0.87</a:t>
                      </a:r>
                      <a:endParaRPr sz="11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72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Anger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0.76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</a:rPr>
                        <a:t>0.7</a:t>
                      </a:r>
                      <a:endParaRPr sz="11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0.73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50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Disappointment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1.00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0.71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0.83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49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Satisfaction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0.93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0.89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0.91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</a:rPr>
                        <a:t>28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4" name="Google Shape;164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98480" y="4796730"/>
            <a:ext cx="5698076" cy="201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072750" y="4931825"/>
            <a:ext cx="381000" cy="28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87050" y="5017702"/>
            <a:ext cx="152400" cy="11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72750" y="5332583"/>
            <a:ext cx="1562100" cy="80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501750" y="5332583"/>
            <a:ext cx="1562100" cy="80151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/>
          <p:nvPr/>
        </p:nvSpPr>
        <p:spPr>
          <a:xfrm>
            <a:off x="6568050" y="4960451"/>
            <a:ext cx="28755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CA5A5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6225150" y="5447086"/>
            <a:ext cx="1257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50"/>
              <a:buFont typeface="Arial"/>
              <a:buNone/>
            </a:pPr>
            <a:r>
              <a:rPr lang="en-US" sz="1050" dirty="0">
                <a:solidFill>
                  <a:srgbClr val="D1D5DB"/>
                </a:solidFill>
                <a:ea typeface="Calibri"/>
              </a:rPr>
              <a:t>Subset Accuracy		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6267483" y="5793717"/>
            <a:ext cx="15087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2250"/>
              <a:buFont typeface="Arial"/>
              <a:buNone/>
            </a:pPr>
            <a:r>
              <a:rPr lang="en-US" sz="2050" b="1" i="0" u="none" strike="noStrike" cap="none" dirty="0">
                <a:solidFill>
                  <a:srgbClr val="FCA5A5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en-US" sz="2050" b="1" dirty="0">
                <a:solidFill>
                  <a:srgbClr val="FCA5A5"/>
                </a:solidFill>
              </a:rPr>
              <a:t>4765</a:t>
            </a:r>
            <a:endParaRPr sz="2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7776183" y="5447065"/>
            <a:ext cx="15087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50"/>
              <a:buFont typeface="Arial"/>
              <a:buNone/>
            </a:pPr>
            <a:r>
              <a:rPr lang="en-US" sz="1050" dirty="0">
                <a:solidFill>
                  <a:srgbClr val="D1D5DB"/>
                </a:solidFill>
                <a:ea typeface="Calibri"/>
              </a:rPr>
              <a:t>Neutral Detection(gate)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7688250" y="5730754"/>
            <a:ext cx="1802433" cy="60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225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5EEAD4"/>
                </a:solidFill>
                <a:latin typeface="Calibri"/>
                <a:ea typeface="Calibri"/>
                <a:cs typeface="Calibri"/>
                <a:sym typeface="Calibri"/>
              </a:rPr>
              <a:t>P 1.00 </a:t>
            </a:r>
            <a:r>
              <a:rPr lang="en-US" sz="1200" b="1" dirty="0">
                <a:solidFill>
                  <a:srgbClr val="5EEAD4"/>
                </a:solidFill>
                <a:latin typeface="Calibri"/>
                <a:ea typeface="Calibri"/>
                <a:cs typeface="Calibri"/>
                <a:sym typeface="Calibri"/>
              </a:rPr>
              <a:t>R 1.00 (24/170 Neutral)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9654149" y="5447086"/>
            <a:ext cx="1842407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50"/>
              <a:buFont typeface="Arial"/>
              <a:buNone/>
            </a:pPr>
            <a:r>
              <a:rPr lang="en-US" sz="1050" dirty="0">
                <a:solidFill>
                  <a:srgbClr val="D1D5DB"/>
                </a:solidFill>
                <a:ea typeface="Calibri"/>
              </a:rPr>
              <a:t>Threshold/Neutral threshold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9696483" y="5793717"/>
            <a:ext cx="15087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DE047"/>
              </a:buClr>
              <a:buSzPts val="2250"/>
              <a:buFont typeface="Arial"/>
              <a:buNone/>
            </a:pPr>
            <a:r>
              <a:rPr lang="en-US" sz="2050" b="1" i="0" u="none" strike="noStrike" cap="none" dirty="0">
                <a:solidFill>
                  <a:srgbClr val="FDE047"/>
                </a:solidFill>
                <a:latin typeface="Arial"/>
                <a:ea typeface="Arial"/>
                <a:cs typeface="Arial"/>
                <a:sym typeface="Arial"/>
              </a:rPr>
              <a:t>0.65/0.38</a:t>
            </a:r>
            <a:endParaRPr sz="2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583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9900" y="10287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5271" y="481965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905500"/>
            <a:ext cx="12192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" y="9525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1371600"/>
            <a:ext cx="35052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" y="1524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4400" y="1628775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6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343400" y="1371600"/>
            <a:ext cx="35052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95800" y="1524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14863" y="16287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6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7200" y="1371600"/>
            <a:ext cx="35052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6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229600" y="1524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6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348663" y="16287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9600" y="3152775"/>
            <a:ext cx="35052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62000" y="330517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04875" y="34099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6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43400" y="3152775"/>
            <a:ext cx="35052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495800" y="330517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638675" y="34099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077200" y="3152775"/>
            <a:ext cx="35052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229600" y="330517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72475" y="3409950"/>
            <a:ext cx="1905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Plan &amp; </a:t>
            </a:r>
            <a:r>
              <a:rPr lang="en-US" sz="2700" b="1" i="0" u="none" strike="noStrike" cap="none">
                <a:solidFill>
                  <a:srgbClr val="2DD4BF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1352550" y="1628775"/>
            <a:ext cx="240601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5EEAD4"/>
                </a:solidFill>
                <a:latin typeface="Arial"/>
                <a:ea typeface="Arial"/>
                <a:cs typeface="Arial"/>
                <a:sym typeface="Arial"/>
              </a:rPr>
              <a:t>Dataset Expansion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762000" y="2076450"/>
            <a:ext cx="299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Generate 500–2000 additional samples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838200" y="2390775"/>
            <a:ext cx="20813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5EEAD4"/>
                </a:solidFill>
                <a:highlight>
                  <a:srgbClr val="14B8A6"/>
                </a:highlight>
                <a:latin typeface="Arial"/>
                <a:ea typeface="Arial"/>
                <a:cs typeface="Arial"/>
                <a:sym typeface="Arial"/>
              </a:rPr>
              <a:t>IMPROVED ROBUSTNESS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5086350" y="1628775"/>
            <a:ext cx="2040791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DE04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DE047"/>
                </a:solidFill>
                <a:latin typeface="Arial"/>
                <a:ea typeface="Arial"/>
                <a:cs typeface="Arial"/>
                <a:sym typeface="Arial"/>
              </a:rPr>
              <a:t>Label Balancing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4495800" y="2076450"/>
            <a:ext cx="38404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Target rare emotions explicitly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4572000" y="2390775"/>
            <a:ext cx="132391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DE047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DE047"/>
                </a:solidFill>
                <a:highlight>
                  <a:srgbClr val="EAB308"/>
                </a:highlight>
                <a:latin typeface="Arial"/>
                <a:ea typeface="Arial"/>
                <a:cs typeface="Arial"/>
                <a:sym typeface="Arial"/>
              </a:rPr>
              <a:t>REDUCED BIAS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8820150" y="1628775"/>
            <a:ext cx="1959888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93C5FD"/>
                </a:solidFill>
                <a:latin typeface="Arial"/>
                <a:ea typeface="Arial"/>
                <a:cs typeface="Arial"/>
                <a:sym typeface="Arial"/>
              </a:rPr>
              <a:t>Model Upgrade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8229600" y="2076450"/>
            <a:ext cx="38404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Evaluate ClinicalBERT / RoBERTa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8305800" y="2390775"/>
            <a:ext cx="165377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93C5FD"/>
                </a:solidFill>
                <a:highlight>
                  <a:srgbClr val="3B82F6"/>
                </a:highlight>
                <a:latin typeface="Arial"/>
                <a:ea typeface="Arial"/>
                <a:cs typeface="Arial"/>
                <a:sym typeface="Arial"/>
              </a:rPr>
              <a:t>HIGHER ACCURACY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1352550" y="3409950"/>
            <a:ext cx="2517636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B4FE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D8B4FE"/>
                </a:solidFill>
                <a:latin typeface="Arial"/>
                <a:ea typeface="Arial"/>
                <a:cs typeface="Arial"/>
                <a:sym typeface="Arial"/>
              </a:rPr>
              <a:t>Multi-task Learning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762000" y="3857625"/>
            <a:ext cx="38404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Joint domain + emotion prediction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838200" y="4171950"/>
            <a:ext cx="27121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8B4FE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D8B4FE"/>
                </a:solidFill>
                <a:highlight>
                  <a:srgbClr val="A855F7"/>
                </a:highlight>
                <a:latin typeface="Arial"/>
                <a:ea typeface="Arial"/>
                <a:cs typeface="Arial"/>
                <a:sym typeface="Arial"/>
              </a:rPr>
              <a:t>BETTER CONTEXTUAL MODELING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5086350" y="3409950"/>
            <a:ext cx="180290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CA5A5"/>
                </a:solidFill>
                <a:latin typeface="Arial"/>
                <a:ea typeface="Arial"/>
                <a:cs typeface="Arial"/>
                <a:sym typeface="Arial"/>
              </a:rPr>
              <a:t>Error Analysis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4495800" y="3857625"/>
            <a:ext cx="38404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Manual inspection of failure cases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4572000" y="4171950"/>
            <a:ext cx="248548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CA5A5"/>
                </a:solidFill>
                <a:highlight>
                  <a:srgbClr val="EF4444"/>
                </a:highlight>
                <a:latin typeface="Arial"/>
                <a:ea typeface="Arial"/>
                <a:cs typeface="Arial"/>
                <a:sym typeface="Arial"/>
              </a:rPr>
              <a:t>IMPROVED INTERPRETABILITY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8820150" y="3409950"/>
            <a:ext cx="236976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6EFAC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86EFAC"/>
                </a:solidFill>
                <a:latin typeface="Arial"/>
                <a:ea typeface="Arial"/>
                <a:cs typeface="Arial"/>
                <a:sym typeface="Arial"/>
              </a:rPr>
              <a:t>Final Presentation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8229600" y="3857625"/>
            <a:ext cx="38404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Summarize results &amp; insights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8305800" y="4171950"/>
            <a:ext cx="183344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86EFAC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86EFAC"/>
                </a:solidFill>
                <a:highlight>
                  <a:srgbClr val="22C55E"/>
                </a:highlight>
                <a:latin typeface="Arial"/>
                <a:ea typeface="Arial"/>
                <a:cs typeface="Arial"/>
                <a:sym typeface="Arial"/>
              </a:rPr>
              <a:t>COURSE SUBMISSION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609600" y="6534150"/>
            <a:ext cx="3513832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Clinical EmotiSupport - Interim Presentation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11367790" y="6534150"/>
            <a:ext cx="257532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6/6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456</Words>
  <Application>Microsoft Office PowerPoint</Application>
  <PresentationFormat>מסך רחב</PresentationFormat>
  <Paragraphs>158</Paragraphs>
  <Slides>6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0" baseType="lpstr">
      <vt:lpstr>Arial</vt:lpstr>
      <vt:lpstr>Calibri</vt:lpstr>
      <vt:lpstr>Segoe WPC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Lior Zvieli</cp:lastModifiedBy>
  <cp:revision>2</cp:revision>
  <dcterms:created xsi:type="dcterms:W3CDTF">2025-12-19T13:09:33Z</dcterms:created>
  <dcterms:modified xsi:type="dcterms:W3CDTF">2025-12-28T00:26:30Z</dcterms:modified>
</cp:coreProperties>
</file>